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95" r:id="rId9"/>
    <p:sldId id="294" r:id="rId10"/>
    <p:sldId id="263" r:id="rId11"/>
    <p:sldId id="264" r:id="rId12"/>
    <p:sldId id="268" r:id="rId13"/>
    <p:sldId id="270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</p:sldIdLst>
  <p:sldSz cx="9144000" cy="6858000" type="screen4x3"/>
  <p:notesSz cx="6797675" cy="992822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98">
          <p15:clr>
            <a:srgbClr val="A4A3A4"/>
          </p15:clr>
        </p15:guide>
        <p15:guide id="2" pos="2146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4" roundtripDataSignature="AMtx7mh9Hq/NseTFwOE6ow7vCiLV3tAIQ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90"/>
  </p:normalViewPr>
  <p:slideViewPr>
    <p:cSldViewPr snapToGrid="0">
      <p:cViewPr varScale="1">
        <p:scale>
          <a:sx n="99" d="100"/>
          <a:sy n="99" d="100"/>
        </p:scale>
        <p:origin x="146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098"/>
        <p:guide pos="2146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4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48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764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1912" y="0"/>
            <a:ext cx="2945763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1814"/>
            <a:ext cx="2945764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1912" y="9431814"/>
            <a:ext cx="2945763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CH"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4" name="Google Shape;64;p1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" name="Google Shape;65;p1:notes"/>
          <p:cNvSpPr txBox="1">
            <a:spLocks noGrp="1"/>
          </p:cNvSpPr>
          <p:nvPr>
            <p:ph type="sldNum" idx="12"/>
          </p:nvPr>
        </p:nvSpPr>
        <p:spPr>
          <a:xfrm>
            <a:off x="3851912" y="9431814"/>
            <a:ext cx="2945763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de-CH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9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6" name="Google Shape;16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3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2" name="Google Shape;18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4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9" name="Google Shape;19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2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8" name="Google Shape;20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5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5" name="Google Shape;215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6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2" name="Google Shape;222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7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9" name="Google Shape;229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8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6" name="Google Shape;236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9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3" name="Google Shape;243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40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0" name="Google Shape;250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" name="Google Shape;7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41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7" name="Google Shape;257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42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64" name="Google Shape;264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3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1" name="Google Shape;271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44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8" name="Google Shape;278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5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5" name="Google Shape;285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92" name="Google Shape;292;p16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93" name="Google Shape;293;p16:notes"/>
          <p:cNvSpPr txBox="1">
            <a:spLocks noGrp="1"/>
          </p:cNvSpPr>
          <p:nvPr>
            <p:ph type="sldNum" idx="12"/>
          </p:nvPr>
        </p:nvSpPr>
        <p:spPr>
          <a:xfrm>
            <a:off x="3851912" y="9431814"/>
            <a:ext cx="2945763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de-CH"/>
              <a:t>27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126243d8c0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00" name="Google Shape;300;g126243d8c07_0_0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400" cy="446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1" name="Google Shape;301;g126243d8c07_0_0:notes"/>
          <p:cNvSpPr txBox="1">
            <a:spLocks noGrp="1"/>
          </p:cNvSpPr>
          <p:nvPr>
            <p:ph type="sldNum" idx="12"/>
          </p:nvPr>
        </p:nvSpPr>
        <p:spPr>
          <a:xfrm>
            <a:off x="3851912" y="9431814"/>
            <a:ext cx="2945700" cy="49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de-CH"/>
              <a:t>28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126243d8c07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08" name="Google Shape;308;g126243d8c07_0_7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400" cy="446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9" name="Google Shape;309;g126243d8c07_0_7:notes"/>
          <p:cNvSpPr txBox="1">
            <a:spLocks noGrp="1"/>
          </p:cNvSpPr>
          <p:nvPr>
            <p:ph type="sldNum" idx="12"/>
          </p:nvPr>
        </p:nvSpPr>
        <p:spPr>
          <a:xfrm>
            <a:off x="3851912" y="9431814"/>
            <a:ext cx="2945700" cy="49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de-CH"/>
              <a:t>29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77" name="Google Shape;77;p3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" name="Google Shape;78;p3:notes"/>
          <p:cNvSpPr txBox="1">
            <a:spLocks noGrp="1"/>
          </p:cNvSpPr>
          <p:nvPr>
            <p:ph type="sldNum" idx="12"/>
          </p:nvPr>
        </p:nvSpPr>
        <p:spPr>
          <a:xfrm>
            <a:off x="3851912" y="9431814"/>
            <a:ext cx="2945763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de-CH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8" name="Google Shape;88;p4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" name="Google Shape;89;p4:notes"/>
          <p:cNvSpPr txBox="1">
            <a:spLocks noGrp="1"/>
          </p:cNvSpPr>
          <p:nvPr>
            <p:ph type="sldNum" idx="12"/>
          </p:nvPr>
        </p:nvSpPr>
        <p:spPr>
          <a:xfrm>
            <a:off x="3851912" y="9431814"/>
            <a:ext cx="2945763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de-CH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9" name="Google Shape;99;p5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" name="Google Shape;100;p5:notes"/>
          <p:cNvSpPr txBox="1">
            <a:spLocks noGrp="1"/>
          </p:cNvSpPr>
          <p:nvPr>
            <p:ph type="sldNum" idx="12"/>
          </p:nvPr>
        </p:nvSpPr>
        <p:spPr>
          <a:xfrm>
            <a:off x="3851912" y="9431814"/>
            <a:ext cx="2945763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de-CH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7" name="Google Shape;107;p6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8" name="Google Shape;108;p6:notes"/>
          <p:cNvSpPr txBox="1">
            <a:spLocks noGrp="1"/>
          </p:cNvSpPr>
          <p:nvPr>
            <p:ph type="sldNum" idx="12"/>
          </p:nvPr>
        </p:nvSpPr>
        <p:spPr>
          <a:xfrm>
            <a:off x="3851912" y="9431814"/>
            <a:ext cx="2945763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de-CH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15" name="Google Shape;115;p8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6" name="Google Shape;116;p8:notes"/>
          <p:cNvSpPr txBox="1">
            <a:spLocks noGrp="1"/>
          </p:cNvSpPr>
          <p:nvPr>
            <p:ph type="sldNum" idx="12"/>
          </p:nvPr>
        </p:nvSpPr>
        <p:spPr>
          <a:xfrm>
            <a:off x="3851912" y="9431814"/>
            <a:ext cx="2945763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de-CH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24" name="Google Shape;124;p7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5" name="Google Shape;125;p7:notes"/>
          <p:cNvSpPr txBox="1">
            <a:spLocks noGrp="1"/>
          </p:cNvSpPr>
          <p:nvPr>
            <p:ph type="sldNum" idx="12"/>
          </p:nvPr>
        </p:nvSpPr>
        <p:spPr>
          <a:xfrm>
            <a:off x="3851912" y="9431814"/>
            <a:ext cx="2945763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de-CH"/>
              <a:t>10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0:notes"/>
          <p:cNvSpPr txBox="1">
            <a:spLocks noGrp="1"/>
          </p:cNvSpPr>
          <p:nvPr>
            <p:ph type="body" idx="1"/>
          </p:nvPr>
        </p:nvSpPr>
        <p:spPr>
          <a:xfrm>
            <a:off x="906149" y="4715907"/>
            <a:ext cx="4985379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5" tIns="45325" rIns="90675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4" name="Google Shape;13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foli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1"/>
          <p:cNvSpPr/>
          <p:nvPr/>
        </p:nvSpPr>
        <p:spPr>
          <a:xfrm>
            <a:off x="403225" y="2984500"/>
            <a:ext cx="8640763" cy="71438"/>
          </a:xfrm>
          <a:prstGeom prst="rect">
            <a:avLst/>
          </a:prstGeom>
          <a:gradFill>
            <a:gsLst>
              <a:gs pos="0">
                <a:schemeClr val="lt2"/>
              </a:gs>
              <a:gs pos="100000">
                <a:schemeClr val="lt1"/>
              </a:gs>
            </a:gsLst>
            <a:lin ang="0" scaled="0"/>
          </a:gra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7" name="Google Shape;17;p21" descr="ktvf_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261560" y="961774"/>
            <a:ext cx="2620879" cy="137001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1"/>
          <p:cNvSpPr txBox="1">
            <a:spLocks noGrp="1"/>
          </p:cNvSpPr>
          <p:nvPr>
            <p:ph type="ctrTitle"/>
          </p:nvPr>
        </p:nvSpPr>
        <p:spPr>
          <a:xfrm>
            <a:off x="508000" y="3467100"/>
            <a:ext cx="8077200" cy="314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8000" rIns="0" bIns="18000" anchor="t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>
                <a:solidFill>
                  <a:schemeClr val="dk1"/>
                </a:solidFill>
              </a:defRPr>
            </a:lvl1pPr>
            <a:lvl2pPr lvl="1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vertikaler Text" type="vertTx">
  <p:cSld name="VERTICAL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0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0"/>
          <p:cNvSpPr txBox="1">
            <a:spLocks noGrp="1"/>
          </p:cNvSpPr>
          <p:nvPr>
            <p:ph type="body" idx="1"/>
          </p:nvPr>
        </p:nvSpPr>
        <p:spPr>
          <a:xfrm rot="5400000">
            <a:off x="2103438" y="-20637"/>
            <a:ext cx="4905375" cy="809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marL="914400" lvl="1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2pPr>
            <a:lvl3pPr marL="1371600" lvl="2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4pPr>
            <a:lvl5pPr marL="2286000" lvl="4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57" name="Google Shape;57;p30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kaler Titel und Text" type="vertTitleAndTx">
  <p:cSld name="VERTICAL_TITLE_AND_VERTICAL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1"/>
          <p:cNvSpPr txBox="1">
            <a:spLocks noGrp="1"/>
          </p:cNvSpPr>
          <p:nvPr>
            <p:ph type="title"/>
          </p:nvPr>
        </p:nvSpPr>
        <p:spPr>
          <a:xfrm rot="5400000">
            <a:off x="4536282" y="2412207"/>
            <a:ext cx="6111875" cy="202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1"/>
          <p:cNvSpPr txBox="1">
            <a:spLocks noGrp="1"/>
          </p:cNvSpPr>
          <p:nvPr>
            <p:ph type="body" idx="1"/>
          </p:nvPr>
        </p:nvSpPr>
        <p:spPr>
          <a:xfrm rot="5400000">
            <a:off x="411957" y="464344"/>
            <a:ext cx="6111875" cy="5919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marL="914400" lvl="1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2pPr>
            <a:lvl3pPr marL="1371600" lvl="2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4pPr>
            <a:lvl5pPr marL="2286000" lvl="4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61" name="Google Shape;61;p31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2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2"/>
          <p:cNvSpPr txBox="1">
            <a:spLocks noGrp="1"/>
          </p:cNvSpPr>
          <p:nvPr>
            <p:ph type="body" idx="1"/>
          </p:nvPr>
        </p:nvSpPr>
        <p:spPr>
          <a:xfrm>
            <a:off x="508000" y="1574800"/>
            <a:ext cx="8096250" cy="490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marL="914400" lvl="1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2pPr>
            <a:lvl3pPr marL="1371600" lvl="2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4pPr>
            <a:lvl5pPr marL="2286000" lvl="4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22" name="Google Shape;22;p22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r" type="blank">
  <p:cSld name="BLANK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3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bschnitts-&#10;überschrift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wei Inhalte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5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5"/>
          <p:cNvSpPr txBox="1">
            <a:spLocks noGrp="1"/>
          </p:cNvSpPr>
          <p:nvPr>
            <p:ph type="body" idx="1"/>
          </p:nvPr>
        </p:nvSpPr>
        <p:spPr>
          <a:xfrm>
            <a:off x="508000" y="1574800"/>
            <a:ext cx="3971925" cy="490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 sz="1800"/>
            </a:lvl9pPr>
          </a:lstStyle>
          <a:p>
            <a:endParaRPr/>
          </a:p>
        </p:txBody>
      </p:sp>
      <p:sp>
        <p:nvSpPr>
          <p:cNvPr id="32" name="Google Shape;32;p25"/>
          <p:cNvSpPr txBox="1">
            <a:spLocks noGrp="1"/>
          </p:cNvSpPr>
          <p:nvPr>
            <p:ph type="body" idx="2"/>
          </p:nvPr>
        </p:nvSpPr>
        <p:spPr>
          <a:xfrm>
            <a:off x="4632325" y="1574800"/>
            <a:ext cx="3971925" cy="490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 sz="1800"/>
            </a:lvl9pPr>
          </a:lstStyle>
          <a:p>
            <a:endParaRPr/>
          </a:p>
        </p:txBody>
      </p:sp>
      <p:sp>
        <p:nvSpPr>
          <p:cNvPr id="33" name="Google Shape;33;p25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leich" type="twoTxTwoObj">
  <p:cSld name="TWO_OBJECTS_WITH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2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 sz="1600"/>
            </a:lvl9pPr>
          </a:lstStyle>
          <a:p>
            <a:endParaRPr/>
          </a:p>
        </p:txBody>
      </p:sp>
      <p:sp>
        <p:nvSpPr>
          <p:cNvPr id="38" name="Google Shape;38;p2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 sz="1600"/>
            </a:lvl9pPr>
          </a:lstStyle>
          <a:p>
            <a:endParaRPr/>
          </a:p>
        </p:txBody>
      </p:sp>
      <p:sp>
        <p:nvSpPr>
          <p:cNvPr id="40" name="Google Shape;40;p26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r Titel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7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7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alt mit Überschrift" type="objTx">
  <p:cSld name="OBJECT_WITH_CAPTION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Char char="▪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  <a:defRPr sz="2000"/>
            </a:lvl9pPr>
          </a:lstStyle>
          <a:p>
            <a:endParaRPr/>
          </a:p>
        </p:txBody>
      </p:sp>
      <p:sp>
        <p:nvSpPr>
          <p:cNvPr id="47" name="Google Shape;47;p2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48" name="Google Shape;48;p28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ld mit Überschrift" type="picTx">
  <p:cSld name="PICTURE_WITH_CAPTIO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2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3" name="Google Shape;53;p29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0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D0001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D0001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D0001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D0001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D0001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00" b="1" i="0" u="none" strike="noStrike" cap="none">
                <a:solidFill>
                  <a:srgbClr val="D00019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00" b="1" i="0" u="none" strike="noStrike" cap="none">
                <a:solidFill>
                  <a:srgbClr val="D00019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00" b="1" i="0" u="none" strike="noStrike" cap="none">
                <a:solidFill>
                  <a:srgbClr val="D00019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00" b="1" i="0" u="none" strike="noStrike" cap="none">
                <a:solidFill>
                  <a:srgbClr val="D00019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1" name="Google Shape;11;p20"/>
          <p:cNvSpPr txBox="1">
            <a:spLocks noGrp="1"/>
          </p:cNvSpPr>
          <p:nvPr>
            <p:ph type="body" idx="1"/>
          </p:nvPr>
        </p:nvSpPr>
        <p:spPr>
          <a:xfrm>
            <a:off x="508000" y="1574800"/>
            <a:ext cx="8096250" cy="490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302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Google Shape;12;p20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‹Nr.›</a:t>
            </a:fld>
            <a:endParaRPr/>
          </a:p>
        </p:txBody>
      </p:sp>
      <p:sp>
        <p:nvSpPr>
          <p:cNvPr id="13" name="Google Shape;13;p20"/>
          <p:cNvSpPr/>
          <p:nvPr/>
        </p:nvSpPr>
        <p:spPr>
          <a:xfrm>
            <a:off x="511175" y="1295400"/>
            <a:ext cx="8604250" cy="36513"/>
          </a:xfrm>
          <a:prstGeom prst="rect">
            <a:avLst/>
          </a:prstGeom>
          <a:gradFill>
            <a:gsLst>
              <a:gs pos="0">
                <a:srgbClr val="D60019"/>
              </a:gs>
              <a:gs pos="100000">
                <a:schemeClr val="lt1"/>
              </a:gs>
            </a:gsLst>
            <a:lin ang="0" scaled="0"/>
          </a:gra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go.swissvolunteers.ch/discover-events/link/f224f3e4d2e5dca7f1f6084e1eda846601655422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-em.ch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v-fsg.ch/fileadmin/user_upload/stvfsgch/Sportarten/Turnen_Erwachsene/Fit_und_Fun/Weisungen_Fit_Fun_2020_d_Version2_011221.pdf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ktv-fricktal.ch/medien/downloads/ausschreibungen.html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urnsport.ag/kurse-2022/trainingsabende-fit-fun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rogym2022.ch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turnovation.ch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"/>
          <p:cNvSpPr txBox="1">
            <a:spLocks noGrp="1"/>
          </p:cNvSpPr>
          <p:nvPr>
            <p:ph type="ctrTitle"/>
          </p:nvPr>
        </p:nvSpPr>
        <p:spPr>
          <a:xfrm>
            <a:off x="508000" y="3467100"/>
            <a:ext cx="8077200" cy="314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8000" rIns="0" bIns="18000" anchor="t" anchorCtr="0">
            <a:noAutofit/>
          </a:bodyPr>
          <a:lstStyle/>
          <a:p>
            <a:pPr marL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 sz="2400" dirty="0"/>
              <a:t>Herzlich Willkommen</a:t>
            </a:r>
            <a:br>
              <a:rPr lang="de-CH" sz="2400" dirty="0"/>
            </a:br>
            <a:br>
              <a:rPr lang="de-CH" sz="2400" dirty="0"/>
            </a:br>
            <a:r>
              <a:rPr lang="de-CH" sz="2400" dirty="0" err="1"/>
              <a:t>PräsidentInnen</a:t>
            </a:r>
            <a:r>
              <a:rPr lang="de-CH" sz="2400" dirty="0"/>
              <a:t> und </a:t>
            </a:r>
            <a:r>
              <a:rPr lang="de-CH" sz="2400" dirty="0" err="1"/>
              <a:t>LeiterInnen</a:t>
            </a:r>
            <a:r>
              <a:rPr lang="de-CH" sz="2400" dirty="0"/>
              <a:t> Konferenz PLK</a:t>
            </a:r>
            <a:br>
              <a:rPr lang="de-CH" sz="2400" dirty="0"/>
            </a:br>
            <a:br>
              <a:rPr lang="de-CH" sz="2400" dirty="0"/>
            </a:br>
            <a:r>
              <a:rPr lang="de-CH" sz="2400" dirty="0" err="1"/>
              <a:t>Eiken</a:t>
            </a:r>
            <a:r>
              <a:rPr lang="de-CH" sz="2400" dirty="0"/>
              <a:t> - 27. April 2022</a:t>
            </a:r>
            <a:endParaRPr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3. Informationen ATV</a:t>
            </a:r>
            <a:endParaRPr/>
          </a:p>
        </p:txBody>
      </p:sp>
      <p:sp>
        <p:nvSpPr>
          <p:cNvPr id="128" name="Google Shape;128;p7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10</a:t>
            </a:fld>
            <a:endParaRPr/>
          </a:p>
        </p:txBody>
      </p:sp>
      <p:sp>
        <p:nvSpPr>
          <p:cNvPr id="129" name="Google Shape;129;p7"/>
          <p:cNvSpPr txBox="1"/>
          <p:nvPr/>
        </p:nvSpPr>
        <p:spPr>
          <a:xfrm>
            <a:off x="440765" y="1481586"/>
            <a:ext cx="7725182" cy="4739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de-CH" sz="20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ATV Termine: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de-CH" sz="18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de-CH" sz="18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Aargauer Meisterschaft Vereinsturnen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CH" sz="18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28./29. Mai in Gränichen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CH" sz="18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Nordwestschweizer Geräte-, Gymnastik- und Aerobic-Wettkampf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CH" sz="18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22./23. Oktober in </a:t>
            </a:r>
            <a:r>
              <a:rPr lang="de-CH" sz="18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Magden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CH" sz="18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Nächste Kantonalturnfeste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CH" sz="18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2022 in Wettingen und </a:t>
            </a:r>
            <a:r>
              <a:rPr lang="de-CH" sz="18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2028 in Stein</a:t>
            </a:r>
            <a:r>
              <a:rPr lang="de-CH" sz="16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(93 Jahre sind genug!)</a:t>
            </a:r>
            <a:endParaRPr sz="1200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0"/>
          <p:cNvSpPr txBox="1"/>
          <p:nvPr/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de-CH"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Seite </a:t>
            </a:r>
            <a:fld id="{00000000-1234-1234-1234-123412341234}" type="slidenum">
              <a:rPr lang="de-CH"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11</a:t>
            </a:fld>
            <a:endParaRPr sz="9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7" name="Google Shape;137;p10"/>
          <p:cNvSpPr txBox="1"/>
          <p:nvPr/>
        </p:nvSpPr>
        <p:spPr>
          <a:xfrm>
            <a:off x="517144" y="359156"/>
            <a:ext cx="6686550" cy="8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de-CH" sz="2400" b="1" i="0" u="none" strike="noStrike" cap="none">
                <a:solidFill>
                  <a:srgbClr val="D00019"/>
                </a:solidFill>
                <a:latin typeface="Verdana"/>
                <a:ea typeface="Verdana"/>
                <a:cs typeface="Verdana"/>
                <a:sym typeface="Verdana"/>
              </a:rPr>
              <a:t>4. Verbandsanlässe 2022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0"/>
          <p:cNvSpPr/>
          <p:nvPr/>
        </p:nvSpPr>
        <p:spPr>
          <a:xfrm>
            <a:off x="319723" y="1835765"/>
            <a:ext cx="8301990" cy="341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9" name="Google Shape;139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8112" y="790956"/>
            <a:ext cx="8867775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9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Kantonalturnfest 2022 Wettingen</a:t>
            </a:r>
            <a:endParaRPr/>
          </a:p>
        </p:txBody>
      </p:sp>
      <p:sp>
        <p:nvSpPr>
          <p:cNvPr id="169" name="Google Shape;169;p9"/>
          <p:cNvSpPr txBox="1">
            <a:spLocks noGrp="1"/>
          </p:cNvSpPr>
          <p:nvPr>
            <p:ph type="body" idx="1"/>
          </p:nvPr>
        </p:nvSpPr>
        <p:spPr>
          <a:xfrm>
            <a:off x="508000" y="1574800"/>
            <a:ext cx="8096250" cy="490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1430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</a:pPr>
            <a:r>
              <a:rPr lang="de-CH" sz="1800" b="1"/>
              <a:t>Letzte News vom OK:</a:t>
            </a:r>
            <a:endParaRPr/>
          </a:p>
          <a:p>
            <a:pPr marL="11430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</a:pPr>
            <a:endParaRPr sz="1800"/>
          </a:p>
          <a:p>
            <a:pPr marL="4572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Font typeface="Verdana"/>
              <a:buChar char="-"/>
            </a:pPr>
            <a:r>
              <a:rPr lang="de-CH" sz="1800"/>
              <a:t>Start am 15. Juni 2022 ohne Einschränkungen</a:t>
            </a: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Font typeface="Verdana"/>
              <a:buChar char="-"/>
            </a:pPr>
            <a:r>
              <a:rPr lang="de-CH" sz="1800"/>
              <a:t>Die letzten Weisungen an die Vereine folgen noch</a:t>
            </a: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Font typeface="Verdana"/>
              <a:buChar char="-"/>
            </a:pPr>
            <a:r>
              <a:rPr lang="de-CH" sz="1800"/>
              <a:t>Versand der Vereinspakete mit Festkarten etc. folgen Ende Mai</a:t>
            </a: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Font typeface="Verdana"/>
              <a:buChar char="-"/>
            </a:pPr>
            <a:r>
              <a:rPr lang="de-CH" sz="1800"/>
              <a:t>Gesucht sind Helferinnen und Helfer aus dem Kreis Fricktal, meldet Euch direkt via Homepage an:</a:t>
            </a: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Font typeface="Verdana"/>
              <a:buChar char="-"/>
            </a:pPr>
            <a:r>
              <a:rPr lang="de-CH" sz="1800" u="sng">
                <a:solidFill>
                  <a:schemeClr val="hlink"/>
                </a:solidFill>
                <a:hlinkClick r:id="rId3"/>
              </a:rPr>
              <a:t>https://go.swissvolunteers.ch/discover-events/link/f224f3e4d2e5dca7f1f6084e1eda846601655422</a:t>
            </a:r>
            <a:r>
              <a:rPr lang="de-CH" sz="1800"/>
              <a:t> 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Font typeface="Verdana"/>
              <a:buNone/>
            </a:pPr>
            <a:endParaRPr/>
          </a:p>
        </p:txBody>
      </p:sp>
      <p:sp>
        <p:nvSpPr>
          <p:cNvPr id="170" name="Google Shape;170;p9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 sz="9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Seite </a:t>
            </a:r>
            <a:fld id="{00000000-1234-1234-1234-123412341234}" type="slidenum">
              <a:rPr lang="de-CH" sz="9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12</a:t>
            </a:fld>
            <a:endParaRPr sz="9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3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Kreisturnfest Lupfig-Scherz 2023</a:t>
            </a:r>
            <a:endParaRPr/>
          </a:p>
        </p:txBody>
      </p:sp>
      <p:sp>
        <p:nvSpPr>
          <p:cNvPr id="185" name="Google Shape;185;p13"/>
          <p:cNvSpPr txBox="1">
            <a:spLocks noGrp="1"/>
          </p:cNvSpPr>
          <p:nvPr>
            <p:ph type="body" idx="1"/>
          </p:nvPr>
        </p:nvSpPr>
        <p:spPr>
          <a:xfrm>
            <a:off x="508000" y="1574800"/>
            <a:ext cx="8096250" cy="490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1430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</a:pPr>
            <a:r>
              <a:rPr lang="de-CH" sz="1800" b="1" dirty="0"/>
              <a:t>News: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Font typeface="Verdana"/>
              <a:buChar char="-"/>
            </a:pPr>
            <a:r>
              <a:rPr lang="de-CH" sz="1800" dirty="0" err="1"/>
              <a:t>Uebernahmevertrag</a:t>
            </a:r>
            <a:r>
              <a:rPr lang="de-CH" sz="1800" dirty="0"/>
              <a:t> mit Kreis Brugg und Kreis </a:t>
            </a:r>
            <a:r>
              <a:rPr lang="de-CH" sz="1800" dirty="0" err="1"/>
              <a:t>Fricktal</a:t>
            </a:r>
            <a:r>
              <a:rPr lang="de-CH" sz="1800" dirty="0"/>
              <a:t> unterzeichnet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Font typeface="Verdana"/>
              <a:buChar char="-"/>
            </a:pPr>
            <a:r>
              <a:rPr lang="de-CH" sz="1800" dirty="0"/>
              <a:t>Wettkampfvorschriften sind in der Erarbeitung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Font typeface="Verdana"/>
              <a:buChar char="-"/>
            </a:pPr>
            <a:r>
              <a:rPr lang="de-CH" sz="1800" dirty="0"/>
              <a:t>Festkartenpreise noch nicht festgelegt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Font typeface="Verdana"/>
              <a:buChar char="-"/>
            </a:pPr>
            <a:r>
              <a:rPr lang="de-CH" sz="1800" dirty="0"/>
              <a:t>Anfrage an Vereine aus dem </a:t>
            </a:r>
            <a:r>
              <a:rPr lang="de-CH" sz="1800" dirty="0" err="1"/>
              <a:t>Fricktal</a:t>
            </a:r>
            <a:r>
              <a:rPr lang="de-CH" sz="1800" dirty="0"/>
              <a:t> für die Mithilfe folgt demnächst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Font typeface="Verdana"/>
              <a:buChar char="-"/>
            </a:pPr>
            <a:r>
              <a:rPr lang="de-CH" sz="1800" dirty="0"/>
              <a:t>Startevent mit Begehung Festplatz am 14. Mai 2022</a:t>
            </a:r>
            <a:endParaRPr dirty="0"/>
          </a:p>
        </p:txBody>
      </p:sp>
      <p:sp>
        <p:nvSpPr>
          <p:cNvPr id="186" name="Google Shape;186;p13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 sz="9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Seite </a:t>
            </a:r>
            <a:fld id="{00000000-1234-1234-1234-123412341234}" type="slidenum">
              <a:rPr lang="de-CH" sz="9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13</a:t>
            </a:fld>
            <a:endParaRPr sz="9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87" name="Google Shape;187;p13"/>
          <p:cNvSpPr/>
          <p:nvPr/>
        </p:nvSpPr>
        <p:spPr>
          <a:xfrm>
            <a:off x="125725" y="1740721"/>
            <a:ext cx="8660100" cy="381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endParaRPr sz="5400" b="1" i="0" u="none" strike="noStrike" cap="none">
              <a:solidFill>
                <a:srgbClr val="70B3FE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4"/>
          <p:cNvSpPr txBox="1">
            <a:spLocks noGrp="1"/>
          </p:cNvSpPr>
          <p:nvPr>
            <p:ph type="title"/>
          </p:nvPr>
        </p:nvSpPr>
        <p:spPr>
          <a:xfrm>
            <a:off x="125725" y="226827"/>
            <a:ext cx="6852018" cy="546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Regionalturnfest Sulz-Laufenburg 2024</a:t>
            </a:r>
            <a:endParaRPr/>
          </a:p>
        </p:txBody>
      </p:sp>
      <p:sp>
        <p:nvSpPr>
          <p:cNvPr id="202" name="Google Shape;202;p14"/>
          <p:cNvSpPr txBox="1">
            <a:spLocks noGrp="1"/>
          </p:cNvSpPr>
          <p:nvPr>
            <p:ph type="body" idx="1"/>
          </p:nvPr>
        </p:nvSpPr>
        <p:spPr>
          <a:xfrm>
            <a:off x="508000" y="1574800"/>
            <a:ext cx="8096250" cy="490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1430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203" name="Google Shape;203;p14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 sz="9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Seite </a:t>
            </a:r>
            <a:fld id="{00000000-1234-1234-1234-123412341234}" type="slidenum">
              <a:rPr lang="de-CH" sz="9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14</a:t>
            </a:fld>
            <a:endParaRPr sz="9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04" name="Google Shape;204;p14"/>
          <p:cNvSpPr/>
          <p:nvPr/>
        </p:nvSpPr>
        <p:spPr>
          <a:xfrm>
            <a:off x="125725" y="1740721"/>
            <a:ext cx="8660100" cy="381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endParaRPr sz="5400" b="1" i="0" u="none" strike="noStrike" cap="none">
              <a:solidFill>
                <a:srgbClr val="70B3FE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205" name="Google Shape;205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8000" y="1535112"/>
            <a:ext cx="7657206" cy="4657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2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15</a:t>
            </a:fld>
            <a:endParaRPr/>
          </a:p>
        </p:txBody>
      </p:sp>
      <p:sp>
        <p:nvSpPr>
          <p:cNvPr id="211" name="Google Shape;211;p12"/>
          <p:cNvSpPr txBox="1">
            <a:spLocks noGrp="1"/>
          </p:cNvSpPr>
          <p:nvPr>
            <p:ph type="body" idx="1"/>
          </p:nvPr>
        </p:nvSpPr>
        <p:spPr>
          <a:xfrm>
            <a:off x="508000" y="1578428"/>
            <a:ext cx="8528424" cy="43442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2000" b="1" dirty="0"/>
              <a:t>Jugend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e-CH" sz="1800" b="1" i="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Dr</a:t>
            </a:r>
            <a:r>
              <a:rPr lang="de-CH" sz="1800" b="1" i="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de-CH" sz="1800" b="1" i="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schnällscht</a:t>
            </a:r>
            <a:r>
              <a:rPr lang="de-CH" sz="1800" b="1" i="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de-CH" sz="1800" b="1" i="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Fricktaler</a:t>
            </a:r>
            <a:r>
              <a:rPr lang="de-CH" sz="1800" b="1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Noto Sans Symbols"/>
              <a:buChar char="−"/>
            </a:pPr>
            <a:r>
              <a:rPr lang="de-CH" sz="1800" b="0" i="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30. April in Münchwilen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Noto Sans Symbols"/>
              <a:buChar char="−"/>
            </a:pPr>
            <a:r>
              <a:rPr lang="de-CH" sz="1800" b="0" i="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ca. 350 teilnehmende Kinder und Jugendliche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br>
              <a:rPr lang="de-CH" sz="1800" dirty="0">
                <a:latin typeface="Verdana"/>
                <a:ea typeface="Verdana"/>
                <a:cs typeface="Verdana"/>
                <a:sym typeface="Verdana"/>
              </a:rPr>
            </a:br>
            <a:br>
              <a:rPr lang="de-CH" sz="1800" dirty="0">
                <a:latin typeface="Verdana"/>
                <a:ea typeface="Verdana"/>
                <a:cs typeface="Verdana"/>
                <a:sym typeface="Verdana"/>
              </a:rPr>
            </a:br>
            <a:r>
              <a:rPr lang="de-CH" sz="1800" b="1" i="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Fricktal Games: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Noto Sans Symbols"/>
              <a:buChar char="−"/>
            </a:pPr>
            <a:r>
              <a:rPr lang="de-CH" sz="1800" b="0" i="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27. August in Wil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Noto Sans Symbols"/>
              <a:buChar char="−"/>
            </a:pPr>
            <a:r>
              <a:rPr lang="de-CH" sz="1800" b="0" i="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Ausschreibung und Anmeldung folgen demnächst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800"/>
              <a:buFont typeface="Noto Sans Symbols"/>
              <a:buChar char="−"/>
            </a:pPr>
            <a:r>
              <a:rPr lang="de-CH" sz="1800" b="0" i="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Angebot wird wie immer sein</a:t>
            </a:r>
            <a:endParaRPr sz="1800" dirty="0"/>
          </a:p>
        </p:txBody>
      </p:sp>
      <p:sp>
        <p:nvSpPr>
          <p:cNvPr id="212" name="Google Shape;212;p12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763" lvl="0" indent="9525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6. Informationen und Anträge </a:t>
            </a:r>
            <a:br>
              <a:rPr lang="de-CH"/>
            </a:br>
            <a:r>
              <a:rPr lang="de-CH"/>
              <a:t>aus den Ressorts</a:t>
            </a:r>
            <a:br>
              <a:rPr lang="de-CH"/>
            </a:br>
            <a:br>
              <a:rPr lang="de-CH"/>
            </a:b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5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16</a:t>
            </a:fld>
            <a:endParaRPr/>
          </a:p>
        </p:txBody>
      </p:sp>
      <p:sp>
        <p:nvSpPr>
          <p:cNvPr id="218" name="Google Shape;218;p35"/>
          <p:cNvSpPr txBox="1">
            <a:spLocks noGrp="1"/>
          </p:cNvSpPr>
          <p:nvPr>
            <p:ph type="body" idx="1"/>
          </p:nvPr>
        </p:nvSpPr>
        <p:spPr>
          <a:xfrm>
            <a:off x="508000" y="1578428"/>
            <a:ext cx="8528424" cy="43442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2000" b="1" dirty="0" err="1"/>
              <a:t>Fricktaler</a:t>
            </a:r>
            <a:r>
              <a:rPr lang="de-CH" sz="2000" b="1" dirty="0"/>
              <a:t> Cup</a:t>
            </a:r>
            <a:endParaRPr sz="14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  <a:p>
            <a:pPr marL="2857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Zahlreiche Anmeldungen im </a:t>
            </a:r>
            <a:r>
              <a:rPr lang="de-CH" sz="180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GeTu</a:t>
            </a: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erhalten, andere Disziplinen leicht rückläufig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42% der Materiallisten für </a:t>
            </a:r>
            <a:r>
              <a:rPr lang="de-CH" sz="180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GeTu</a:t>
            </a: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nicht korrekt ausgefüllt oder zu spät abgeben (Haftgeldabzug möglich), bitte für 2023 pünktlich abgeben und Materialliste verwenden, welche von der WL verschickt wird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Versand Zeitplan ist erfolgt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Rangverlesen Jugend ca. 15.45 Uhr, Aktive ca. 21.30 Uhr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Anmeldung für Feedback durch WR bis 27. April bei Patricia </a:t>
            </a:r>
            <a:r>
              <a:rPr lang="de-CH" sz="180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Marbot</a:t>
            </a: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de-CH" sz="180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GeTu</a:t>
            </a: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) und Daniel </a:t>
            </a:r>
            <a:r>
              <a:rPr lang="de-CH" sz="180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Stäuble</a:t>
            </a: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de-CH" sz="180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TeA</a:t>
            </a: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&amp; </a:t>
            </a:r>
            <a:r>
              <a:rPr lang="de-CH" sz="180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Gym</a:t>
            </a: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)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Weitsprung: Teilnehmende müssen den Sand selbst rechen (Organisation vereinsintern notwendig)</a:t>
            </a:r>
            <a:endParaRPr sz="1800" dirty="0"/>
          </a:p>
        </p:txBody>
      </p:sp>
      <p:sp>
        <p:nvSpPr>
          <p:cNvPr id="219" name="Google Shape;219;p35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763" lvl="0" indent="9525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6. Informationen und Anträge </a:t>
            </a:r>
            <a:br>
              <a:rPr lang="de-CH"/>
            </a:br>
            <a:r>
              <a:rPr lang="de-CH"/>
              <a:t>aus den Ressorts</a:t>
            </a:r>
            <a:br>
              <a:rPr lang="de-CH"/>
            </a:br>
            <a:br>
              <a:rPr lang="de-CH"/>
            </a:b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36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17</a:t>
            </a:fld>
            <a:endParaRPr/>
          </a:p>
        </p:txBody>
      </p:sp>
      <p:sp>
        <p:nvSpPr>
          <p:cNvPr id="225" name="Google Shape;225;p36"/>
          <p:cNvSpPr txBox="1">
            <a:spLocks noGrp="1"/>
          </p:cNvSpPr>
          <p:nvPr>
            <p:ph type="body" idx="1"/>
          </p:nvPr>
        </p:nvSpPr>
        <p:spPr>
          <a:xfrm>
            <a:off x="508000" y="1736724"/>
            <a:ext cx="8528424" cy="4185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2000" b="1" dirty="0"/>
              <a:t>Gymnastik / </a:t>
            </a:r>
            <a:r>
              <a:rPr lang="de-CH" sz="2000" b="1" dirty="0" err="1"/>
              <a:t>Taemaerobic</a:t>
            </a:r>
            <a:endParaRPr sz="2000" b="1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  <a:p>
            <a:pPr marL="2857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b="0" i="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Aerobic ist nun J+S anerkannt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1. Ausbildungen auf 2024 - 2026 möglich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zu wenig WR Gymnastik (STV prüft </a:t>
            </a:r>
            <a:r>
              <a:rPr lang="de-CH" sz="180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Obligatorium</a:t>
            </a: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)</a:t>
            </a:r>
            <a:endParaRPr dirty="0"/>
          </a:p>
          <a:p>
            <a:pPr marL="28575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endParaRPr sz="1800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Wechsel in WR </a:t>
            </a:r>
            <a:r>
              <a:rPr lang="de-CH" sz="180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Kreiscup</a:t>
            </a:r>
            <a:endParaRPr sz="1800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8575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endParaRPr sz="1800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Verantwortliche Breitensport ATV:</a:t>
            </a:r>
            <a:b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Yvonne Kaufmann demissioniert per 31.12.2022 – bei Interesse bitte melden</a:t>
            </a:r>
            <a:endParaRPr dirty="0"/>
          </a:p>
        </p:txBody>
      </p:sp>
      <p:sp>
        <p:nvSpPr>
          <p:cNvPr id="226" name="Google Shape;226;p36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763" lvl="0" indent="9525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6. Informationen und Anträge </a:t>
            </a:r>
            <a:br>
              <a:rPr lang="de-CH"/>
            </a:br>
            <a:r>
              <a:rPr lang="de-CH"/>
              <a:t>aus den Ressorts</a:t>
            </a:r>
            <a:br>
              <a:rPr lang="de-CH"/>
            </a:b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7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18</a:t>
            </a:fld>
            <a:endParaRPr/>
          </a:p>
        </p:txBody>
      </p:sp>
      <p:sp>
        <p:nvSpPr>
          <p:cNvPr id="232" name="Google Shape;232;p37"/>
          <p:cNvSpPr txBox="1">
            <a:spLocks noGrp="1"/>
          </p:cNvSpPr>
          <p:nvPr>
            <p:ph type="body" idx="1"/>
          </p:nvPr>
        </p:nvSpPr>
        <p:spPr>
          <a:xfrm>
            <a:off x="508000" y="1719942"/>
            <a:ext cx="8528424" cy="4202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2000" b="1" dirty="0"/>
              <a:t>Leichtathletik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b="1" i="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Fricktaler</a:t>
            </a:r>
            <a:r>
              <a:rPr lang="de-CH" sz="1800" b="1" i="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Leichtathletik </a:t>
            </a:r>
            <a:r>
              <a:rPr lang="de-CH" sz="1800" b="1" i="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Einkampfmeisterschaft</a:t>
            </a:r>
            <a:r>
              <a:rPr lang="de-CH" sz="1800" b="1" i="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−"/>
            </a:pPr>
            <a:r>
              <a:rPr lang="de-CH" sz="1800" b="0" i="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22. Mai 2022</a:t>
            </a: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de-CH" sz="1800" b="0" i="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Durchführung in Stein durch TV </a:t>
            </a:r>
            <a:r>
              <a:rPr lang="de-CH" sz="1800" b="0" i="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Eiken</a:t>
            </a:r>
            <a:endParaRPr sz="1800" b="0" i="0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Anmeldungen bis 7. Mai unter </a:t>
            </a:r>
            <a:r>
              <a:rPr lang="de-CH" sz="1800" u="sng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www.la-em.ch</a:t>
            </a: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de-CH" sz="1800" b="1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keine Nachmeldungen möglich!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Kategorien: Frauen und Männer (2002 und älter), U20 (2003, 2004) bis U10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Diverse Disziplinen (Kugel, Schleuderball, Steinstossen etc.)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Startgeld pro Disziplin: aktiv / U20 = Fr. 7.-, jüngere Fr. 3.-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PS80 </a:t>
            </a:r>
            <a:r>
              <a:rPr lang="de-CH" sz="180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mixed</a:t>
            </a: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/ PS60 </a:t>
            </a:r>
            <a:r>
              <a:rPr lang="de-CH" sz="180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mixed</a:t>
            </a: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: alle Kategorien (mit 8 Läuferinnen / Läufern), Wertung wie am Turnfest, Startgeld pro Gruppe Fr. 10.-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33" name="Google Shape;233;p37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763" lvl="0" indent="9525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6. Informationen und Anträge </a:t>
            </a:r>
            <a:br>
              <a:rPr lang="de-CH"/>
            </a:br>
            <a:r>
              <a:rPr lang="de-CH"/>
              <a:t>aus den Ressorts</a:t>
            </a:r>
            <a:br>
              <a:rPr lang="de-CH"/>
            </a:b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8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19</a:t>
            </a:fld>
            <a:endParaRPr/>
          </a:p>
        </p:txBody>
      </p:sp>
      <p:sp>
        <p:nvSpPr>
          <p:cNvPr id="239" name="Google Shape;239;p38"/>
          <p:cNvSpPr txBox="1">
            <a:spLocks noGrp="1"/>
          </p:cNvSpPr>
          <p:nvPr>
            <p:ph type="body" idx="1"/>
          </p:nvPr>
        </p:nvSpPr>
        <p:spPr>
          <a:xfrm>
            <a:off x="508000" y="1719942"/>
            <a:ext cx="8528424" cy="4202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2000" b="1" dirty="0"/>
              <a:t>Leichtathletik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b="1" i="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Fricktaler</a:t>
            </a:r>
            <a:r>
              <a:rPr lang="de-CH" sz="1800" b="1" i="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Leichtathletik </a:t>
            </a:r>
            <a:r>
              <a:rPr lang="de-CH" sz="1800" b="1" i="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Einkampfmeisterschaft</a:t>
            </a:r>
            <a:r>
              <a:rPr lang="de-CH" sz="1800" b="1" i="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LMM-Vorrunde (Leichtathletik-Mannschafts-Mehrkampf):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4 bis 6 Teilnehmer (gleicher Verein)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Männer sowie Mixed absolvieren 5-Kampf, Frauen 4-Kampf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Mixed: Mindestens 2 Frauen und 2 Männer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Startgeld pro Mannschaft Fr. 150.-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Jeder Wettkämpfer der LMM wird auch in der Rangliste der LA-EM aufgeführt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40" name="Google Shape;240;p38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763" lvl="0" indent="9525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6. Informationen und Anträge </a:t>
            </a:r>
            <a:br>
              <a:rPr lang="de-CH"/>
            </a:br>
            <a:r>
              <a:rPr lang="de-CH"/>
              <a:t>aus den Ressorts</a:t>
            </a:r>
            <a:br>
              <a:rPr lang="de-CH"/>
            </a:b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Seite </a:t>
            </a:r>
            <a:fld id="{00000000-1234-1234-1234-123412341234}" type="slidenum">
              <a:rPr lang="de-CH"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2</a:t>
            </a:fld>
            <a:endParaRPr sz="9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3" name="Google Shape;73;p2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474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Agenda</a:t>
            </a:r>
            <a:endParaRPr/>
          </a:p>
        </p:txBody>
      </p:sp>
      <p:sp>
        <p:nvSpPr>
          <p:cNvPr id="74" name="Google Shape;74;p2"/>
          <p:cNvSpPr txBox="1">
            <a:spLocks noGrp="1"/>
          </p:cNvSpPr>
          <p:nvPr>
            <p:ph type="body" idx="1"/>
          </p:nvPr>
        </p:nvSpPr>
        <p:spPr>
          <a:xfrm>
            <a:off x="522288" y="975360"/>
            <a:ext cx="8096250" cy="5504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rPr lang="de-CH" sz="2000" b="1"/>
              <a:t>Teil 1 – Allgemeiner Teil </a:t>
            </a:r>
            <a:r>
              <a:rPr lang="de-CH" sz="2000"/>
              <a:t>(ca. 60 Minuten)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lang="de-CH" sz="1800"/>
              <a:t>	1. Begrüssung und Appell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/>
              <a:t>	2. Protokoll PLK vom 10. April 2019 Eiken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/>
              <a:t>	3. Informationen STV / ATV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/>
              <a:t>	4. Verbandsanlässe 2022 - 2024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/>
              <a:t>	5. Ausblick Turnfeste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/>
              <a:t>	6. Informationen und Anträge aus den Ressorts, Vorstellen neue Mitglieder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/>
              <a:t>	7. Verschiedenes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</a:pPr>
            <a:endParaRPr sz="800" b="1"/>
          </a:p>
          <a:p>
            <a:pPr marL="3429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de-CH" sz="2000" b="1"/>
              <a:t>Pause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</a:pPr>
            <a:endParaRPr sz="800" b="1"/>
          </a:p>
          <a:p>
            <a:pPr marL="34290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de-CH" sz="2000" b="1"/>
              <a:t>Teil 2 – Diskussion in Kleingruppen </a:t>
            </a:r>
            <a:r>
              <a:rPr lang="de-CH" sz="1800"/>
              <a:t>(ca. 45 Minuten)</a:t>
            </a:r>
            <a:br>
              <a:rPr lang="de-CH" sz="1800"/>
            </a:br>
            <a:r>
              <a:rPr lang="de-CH" sz="1800"/>
              <a:t>Rückkehr zum «Normalbetrieb», Vorschläge von den Vereinen zum Thema Aktivierung bestehender Mitglieder bzw. Finden von neuen Mitgliedern</a:t>
            </a:r>
            <a:endParaRPr sz="1800" b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9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20</a:t>
            </a:fld>
            <a:endParaRPr/>
          </a:p>
        </p:txBody>
      </p:sp>
      <p:sp>
        <p:nvSpPr>
          <p:cNvPr id="246" name="Google Shape;246;p39"/>
          <p:cNvSpPr txBox="1">
            <a:spLocks noGrp="1"/>
          </p:cNvSpPr>
          <p:nvPr>
            <p:ph type="body" idx="1"/>
          </p:nvPr>
        </p:nvSpPr>
        <p:spPr>
          <a:xfrm>
            <a:off x="508000" y="1632858"/>
            <a:ext cx="8528424" cy="4289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2000" b="1" dirty="0"/>
              <a:t>Frauen / Männer / Senioren</a:t>
            </a:r>
            <a:endParaRPr sz="14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Aktuelle Weisungen </a:t>
            </a:r>
            <a:r>
              <a:rPr lang="de-CH" sz="180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Fit+Fun</a:t>
            </a: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abrufbar beim STV unter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de-CH" b="1" u="sng" dirty="0">
                <a:solidFill>
                  <a:schemeClr val="hlink"/>
                </a:solidFill>
                <a:hlinkClick r:id="rId3"/>
              </a:rPr>
              <a:t>https://www.stv-fsg.ch/fileadmin/user_upload/stvfsgch/Sportarten/Turnen_Erwachsene/Fit_und_Fun/Weisungen_Fit_Fun_2020_d_Version2_011221.pdf</a:t>
            </a:r>
            <a:r>
              <a:rPr lang="de-CH" b="1" dirty="0"/>
              <a:t>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Erläuterungen zum Thema „Wie richte ich </a:t>
            </a:r>
            <a:r>
              <a:rPr lang="de-CH" sz="180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Fit+Fun</a:t>
            </a: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“: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Zusammenstellung der Punkte und Aufgaben erstellt durch den Baselbieter Turnverband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Werden wir auf unserer Homepage aufschalten unter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b="1" u="sng" dirty="0">
                <a:solidFill>
                  <a:schemeClr val="hlink"/>
                </a:solidFill>
                <a:hlinkClick r:id="rId4"/>
              </a:rPr>
              <a:t>https://www.ktv-fricktal.ch/medien/downloads/ausschreibungen.html</a:t>
            </a:r>
            <a:r>
              <a:rPr lang="de-CH" b="1" u="sng" dirty="0">
                <a:solidFill>
                  <a:schemeClr val="hlink"/>
                </a:solidFill>
              </a:rPr>
              <a:t>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47" name="Google Shape;247;p39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763" lvl="0" indent="9525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6. Informationen und Anträge </a:t>
            </a:r>
            <a:br>
              <a:rPr lang="de-CH"/>
            </a:br>
            <a:r>
              <a:rPr lang="de-CH"/>
              <a:t>aus den Ressorts</a:t>
            </a:r>
            <a:br>
              <a:rPr lang="de-CH"/>
            </a:b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0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21</a:t>
            </a:fld>
            <a:endParaRPr/>
          </a:p>
        </p:txBody>
      </p:sp>
      <p:sp>
        <p:nvSpPr>
          <p:cNvPr id="253" name="Google Shape;253;p40"/>
          <p:cNvSpPr txBox="1">
            <a:spLocks noGrp="1"/>
          </p:cNvSpPr>
          <p:nvPr>
            <p:ph type="body" idx="1"/>
          </p:nvPr>
        </p:nvSpPr>
        <p:spPr>
          <a:xfrm>
            <a:off x="508000" y="1632858"/>
            <a:ext cx="8528424" cy="4289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2000" b="1" dirty="0"/>
              <a:t>Frauen / Männer / Senioren</a:t>
            </a:r>
            <a:endParaRPr sz="14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Daten der Trainingsabenden </a:t>
            </a:r>
            <a:r>
              <a:rPr lang="de-CH" sz="180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Fit+Fun</a:t>
            </a:r>
            <a:endParaRPr sz="1800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25. Mai 2022 in </a:t>
            </a:r>
            <a:r>
              <a:rPr lang="de-CH" sz="180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Seengen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3. Juni 2022 in </a:t>
            </a:r>
            <a:r>
              <a:rPr lang="de-CH" sz="180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Kölliken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10. Juni 2022 in Brugg-</a:t>
            </a:r>
            <a:r>
              <a:rPr lang="de-CH" sz="180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Lauffohr</a:t>
            </a:r>
            <a:endParaRPr sz="1800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Anmeldung unter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u="sng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b="1" u="sng" dirty="0">
                <a:solidFill>
                  <a:schemeClr val="hlink"/>
                </a:solidFill>
                <a:hlinkClick r:id="rId3"/>
              </a:rPr>
              <a:t>https://www.turnsport.ag/kurse-2022/trainingsabende-fit-fun</a:t>
            </a:r>
            <a:endParaRPr b="1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54" name="Google Shape;254;p40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763" lvl="0" indent="9525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6. Informationen und Anträge </a:t>
            </a:r>
            <a:br>
              <a:rPr lang="de-CH"/>
            </a:br>
            <a:r>
              <a:rPr lang="de-CH"/>
              <a:t>aus den Ressorts</a:t>
            </a:r>
            <a:br>
              <a:rPr lang="de-CH"/>
            </a:b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41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22</a:t>
            </a:fld>
            <a:endParaRPr/>
          </a:p>
        </p:txBody>
      </p:sp>
      <p:sp>
        <p:nvSpPr>
          <p:cNvPr id="260" name="Google Shape;260;p41"/>
          <p:cNvSpPr txBox="1">
            <a:spLocks noGrp="1"/>
          </p:cNvSpPr>
          <p:nvPr>
            <p:ph type="body" idx="1"/>
          </p:nvPr>
        </p:nvSpPr>
        <p:spPr>
          <a:xfrm>
            <a:off x="508000" y="1730830"/>
            <a:ext cx="8528424" cy="4191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2000" b="1" dirty="0"/>
              <a:t>Faustball Sommer</a:t>
            </a:r>
            <a:endParaRPr sz="14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  <a:p>
            <a:pPr marL="2857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Sommermeisterschaft mit 50 Mannschaften (Rekord ☺)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Start am Dienstag, 3. Mai 2022 in </a:t>
            </a:r>
            <a:r>
              <a:rPr lang="de-CH" sz="180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Münchwilen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Finalrunde am Samstag, 13. August 2022 in </a:t>
            </a:r>
            <a:r>
              <a:rPr lang="de-CH" sz="180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Laufenburg</a:t>
            </a: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(Organisator MR Sulz)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Kategorien von 11 auf 10 Mannschaften reduziert (Abstimmung anlässlich Spielplansitzung einstimmig erfolgt)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Bewerbung MR Frick Durchführung Finalrunde 2024</a:t>
            </a:r>
            <a:endParaRPr sz="1800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61" name="Google Shape;261;p41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763" lvl="0" indent="9525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6. Informationen und Anträge </a:t>
            </a:r>
            <a:br>
              <a:rPr lang="de-CH"/>
            </a:br>
            <a:r>
              <a:rPr lang="de-CH"/>
              <a:t>aus den Ressorts</a:t>
            </a:r>
            <a:br>
              <a:rPr lang="de-CH"/>
            </a:b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42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23</a:t>
            </a:fld>
            <a:endParaRPr/>
          </a:p>
        </p:txBody>
      </p:sp>
      <p:sp>
        <p:nvSpPr>
          <p:cNvPr id="267" name="Google Shape;267;p42"/>
          <p:cNvSpPr txBox="1">
            <a:spLocks noGrp="1"/>
          </p:cNvSpPr>
          <p:nvPr>
            <p:ph type="body" idx="1"/>
          </p:nvPr>
        </p:nvSpPr>
        <p:spPr>
          <a:xfrm>
            <a:off x="508000" y="1730830"/>
            <a:ext cx="8528424" cy="4191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2000" b="1" dirty="0"/>
              <a:t>Schnurball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  <a:p>
            <a:pPr marL="2857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Abschluss reduzierte Wintermeisterschaft in Möhlin mit 10 Frauschaften erfolgt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Kantonalmeisterschaften vom 7./8. Mai 2022 in Möhlin 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Kein Organisator für Schnurball on the Beach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Bisher keine Nachfolgerin für Susanne Bartl: Zukunft SB im Fricktal?</a:t>
            </a:r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</a:rPr>
              <a:t>Sitzung mit allen Frauenvereinen geplant für August/September</a:t>
            </a:r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</a:rPr>
              <a:t>Anschaffung Programm wie ATV bzw. Badener KTV für Erleichterung Meisterschaften geplant</a:t>
            </a:r>
            <a:endParaRPr dirty="0"/>
          </a:p>
        </p:txBody>
      </p:sp>
      <p:sp>
        <p:nvSpPr>
          <p:cNvPr id="268" name="Google Shape;268;p42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763" lvl="0" indent="9525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6. Informationen und Anträge </a:t>
            </a:r>
            <a:br>
              <a:rPr lang="de-CH"/>
            </a:br>
            <a:r>
              <a:rPr lang="de-CH"/>
              <a:t>aus den Ressorts</a:t>
            </a:r>
            <a:br>
              <a:rPr lang="de-CH"/>
            </a:b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43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24</a:t>
            </a:fld>
            <a:endParaRPr/>
          </a:p>
        </p:txBody>
      </p:sp>
      <p:sp>
        <p:nvSpPr>
          <p:cNvPr id="274" name="Google Shape;274;p43"/>
          <p:cNvSpPr txBox="1">
            <a:spLocks noGrp="1"/>
          </p:cNvSpPr>
          <p:nvPr>
            <p:ph type="body" idx="1"/>
          </p:nvPr>
        </p:nvSpPr>
        <p:spPr>
          <a:xfrm>
            <a:off x="508000" y="1730830"/>
            <a:ext cx="8528424" cy="4191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2000" b="1" dirty="0"/>
              <a:t>Unihockey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b="1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Fricktaler</a:t>
            </a:r>
            <a:r>
              <a:rPr lang="de-CH" sz="1800" b="1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Unihockeyturnier / Polysportiv-Turnier 2022: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19./20. November 2022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Voraussichtlich in </a:t>
            </a:r>
            <a:r>
              <a:rPr lang="de-CH" sz="180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Laufenburg</a:t>
            </a: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(Organisator TV Sulz)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Geplant komplettes Turnier mit Unihockey für Kids und Polysportiv für Erwachsene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b="1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Infos ATV: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Verstärkung für Fachgruppe Unihockey wird gesucht, bei Interesse Meldung bei Marco </a:t>
            </a:r>
            <a:r>
              <a:rPr lang="de-CH" sz="1800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Schraner</a:t>
            </a:r>
            <a:r>
              <a:rPr lang="de-CH" sz="1800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oder direkt beim ATV</a:t>
            </a:r>
            <a:endParaRPr dirty="0"/>
          </a:p>
        </p:txBody>
      </p:sp>
      <p:sp>
        <p:nvSpPr>
          <p:cNvPr id="275" name="Google Shape;275;p43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763" lvl="0" indent="9525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6. Informationen und Anträge </a:t>
            </a:r>
            <a:br>
              <a:rPr lang="de-CH"/>
            </a:br>
            <a:r>
              <a:rPr lang="de-CH"/>
              <a:t>aus den Ressorts</a:t>
            </a:r>
            <a:br>
              <a:rPr lang="de-CH"/>
            </a:b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4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25</a:t>
            </a:fld>
            <a:endParaRPr/>
          </a:p>
        </p:txBody>
      </p:sp>
      <p:sp>
        <p:nvSpPr>
          <p:cNvPr id="281" name="Google Shape;281;p44"/>
          <p:cNvSpPr txBox="1">
            <a:spLocks noGrp="1"/>
          </p:cNvSpPr>
          <p:nvPr>
            <p:ph type="body" idx="1"/>
          </p:nvPr>
        </p:nvSpPr>
        <p:spPr>
          <a:xfrm>
            <a:off x="508000" y="1730830"/>
            <a:ext cx="8528424" cy="4191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2000" b="1" dirty="0"/>
              <a:t>Ausbildung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b="1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b="1" dirty="0"/>
              <a:t>Save </a:t>
            </a:r>
            <a:r>
              <a:rPr lang="de-CH" sz="1800" b="1" dirty="0" err="1"/>
              <a:t>the</a:t>
            </a:r>
            <a:r>
              <a:rPr lang="de-CH" sz="1800" b="1" dirty="0"/>
              <a:t> </a:t>
            </a:r>
            <a:r>
              <a:rPr lang="de-CH" sz="1800" b="1" dirty="0" err="1"/>
              <a:t>date</a:t>
            </a:r>
            <a:r>
              <a:rPr lang="de-CH" sz="1800" b="1" dirty="0"/>
              <a:t>: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dirty="0"/>
              <a:t>Ausbildungsweekend vom </a:t>
            </a:r>
            <a:r>
              <a:rPr lang="de-CH" sz="1800" b="1" dirty="0"/>
              <a:t>24./25. September 2022</a:t>
            </a:r>
            <a:r>
              <a:rPr lang="de-CH" sz="1800" dirty="0"/>
              <a:t> in </a:t>
            </a:r>
            <a:r>
              <a:rPr lang="de-CH" sz="1800" dirty="0" err="1"/>
              <a:t>Gipf-Oberfrick</a:t>
            </a:r>
            <a:r>
              <a:rPr lang="de-CH" sz="1800" dirty="0"/>
              <a:t> anstelle des Kreiskurses im November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</p:txBody>
      </p:sp>
      <p:sp>
        <p:nvSpPr>
          <p:cNvPr id="282" name="Google Shape;282;p44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763" lvl="0" indent="9525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6. Informationen und Anträge </a:t>
            </a:r>
            <a:br>
              <a:rPr lang="de-CH"/>
            </a:br>
            <a:r>
              <a:rPr lang="de-CH"/>
              <a:t>aus den Ressorts</a:t>
            </a:r>
            <a:br>
              <a:rPr lang="de-CH"/>
            </a:b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15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26</a:t>
            </a:fld>
            <a:endParaRPr/>
          </a:p>
        </p:txBody>
      </p:sp>
      <p:sp>
        <p:nvSpPr>
          <p:cNvPr id="288" name="Google Shape;288;p15"/>
          <p:cNvSpPr txBox="1">
            <a:spLocks noGrp="1"/>
          </p:cNvSpPr>
          <p:nvPr>
            <p:ph type="body" idx="1"/>
          </p:nvPr>
        </p:nvSpPr>
        <p:spPr>
          <a:xfrm>
            <a:off x="508000" y="1371778"/>
            <a:ext cx="8528424" cy="4557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e-CH" sz="2000" b="1" dirty="0"/>
              <a:t>Weitere Anliegen der TK-Mitglieder</a:t>
            </a:r>
            <a:endParaRPr sz="14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  <a:p>
            <a:pPr marL="34290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</a:pPr>
            <a:r>
              <a:rPr lang="de-CH" sz="1800" dirty="0"/>
              <a:t>Fähnrich Daniel </a:t>
            </a:r>
            <a:r>
              <a:rPr lang="de-CH" sz="1800" dirty="0" err="1"/>
              <a:t>Gass</a:t>
            </a:r>
            <a:r>
              <a:rPr lang="de-CH" sz="1800" dirty="0"/>
              <a:t> vorstellen </a:t>
            </a:r>
            <a:endParaRPr dirty="0"/>
          </a:p>
          <a:p>
            <a:pPr marL="34290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▪"/>
            </a:pPr>
            <a:r>
              <a:rPr lang="de-CH" sz="1800" dirty="0"/>
              <a:t>Nachfolger Hansueli Amsler vorstellen, wird an der  DV 2022 gewählt werden</a:t>
            </a:r>
            <a:endParaRPr dirty="0"/>
          </a:p>
          <a:p>
            <a:pPr marL="342900" lvl="0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  <a:p>
            <a:pPr marL="342900" lvl="0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</p:txBody>
      </p:sp>
      <p:sp>
        <p:nvSpPr>
          <p:cNvPr id="289" name="Google Shape;289;p15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763" lvl="0" indent="9525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6. Vorstellen neue Mitglieder</a:t>
            </a:r>
            <a:br>
              <a:rPr lang="de-CH"/>
            </a:br>
            <a:br>
              <a:rPr lang="de-CH"/>
            </a:b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6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7. Verschiedenes</a:t>
            </a:r>
            <a:endParaRPr/>
          </a:p>
        </p:txBody>
      </p:sp>
      <p:sp>
        <p:nvSpPr>
          <p:cNvPr id="296" name="Google Shape;296;p16"/>
          <p:cNvSpPr txBox="1">
            <a:spLocks noGrp="1"/>
          </p:cNvSpPr>
          <p:nvPr>
            <p:ph type="body" idx="1"/>
          </p:nvPr>
        </p:nvSpPr>
        <p:spPr>
          <a:xfrm>
            <a:off x="516467" y="1634565"/>
            <a:ext cx="8161866" cy="4645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CH" sz="2000" b="1" dirty="0"/>
              <a:t>Demissionen Vorstand &amp; TK KTVF 2022</a:t>
            </a:r>
            <a:endParaRPr sz="1400" dirty="0"/>
          </a:p>
          <a:p>
            <a:pPr marL="714375" lvl="1" indent="-369888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</a:pPr>
            <a:r>
              <a:rPr lang="de-CH" sz="1800" dirty="0"/>
              <a:t>Tobias Treier		Vizepräsidium</a:t>
            </a:r>
            <a:endParaRPr dirty="0"/>
          </a:p>
          <a:p>
            <a:pPr marL="714375" lvl="1" indent="-369888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</a:pPr>
            <a:r>
              <a:rPr lang="de-CH" sz="1800" dirty="0"/>
              <a:t>Hansueli Amsler	   	Nachfolge geregelt</a:t>
            </a:r>
            <a:endParaRPr dirty="0"/>
          </a:p>
          <a:p>
            <a:pPr marL="714375" lvl="1" indent="-369888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</a:pPr>
            <a:r>
              <a:rPr lang="de-CH" sz="1800" dirty="0"/>
              <a:t>René Isch		Nationalturnen</a:t>
            </a:r>
            <a:endParaRPr dirty="0"/>
          </a:p>
          <a:p>
            <a:pPr marL="714375" lvl="1" indent="-369888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</a:pPr>
            <a:r>
              <a:rPr lang="de-CH" sz="1800" dirty="0"/>
              <a:t>Susanne Bartl		Schnurball</a:t>
            </a:r>
            <a:endParaRPr dirty="0"/>
          </a:p>
          <a:p>
            <a:pPr marL="342900" lvl="0" indent="-2286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CH" sz="2000" b="1" dirty="0"/>
              <a:t>Demission 2024</a:t>
            </a:r>
            <a:endParaRPr sz="2000" b="1" dirty="0"/>
          </a:p>
          <a:p>
            <a:pPr marL="714375" lvl="1" indent="-369887" algn="l" rtl="0">
              <a:spcBef>
                <a:spcPts val="900"/>
              </a:spcBef>
              <a:spcAft>
                <a:spcPts val="0"/>
              </a:spcAft>
              <a:buSzPts val="1800"/>
              <a:buChar char="▪"/>
            </a:pPr>
            <a:r>
              <a:rPr lang="de-CH" sz="1800" dirty="0"/>
              <a:t>Mirjam Maurer		Präsidium</a:t>
            </a:r>
            <a:endParaRPr sz="2400" b="1" dirty="0"/>
          </a:p>
        </p:txBody>
      </p:sp>
      <p:sp>
        <p:nvSpPr>
          <p:cNvPr id="297" name="Google Shape;297;p16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27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126243d8c07_0_0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70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7. Verschiedenes</a:t>
            </a:r>
            <a:endParaRPr/>
          </a:p>
        </p:txBody>
      </p:sp>
      <p:sp>
        <p:nvSpPr>
          <p:cNvPr id="304" name="Google Shape;304;g126243d8c07_0_0"/>
          <p:cNvSpPr txBox="1">
            <a:spLocks noGrp="1"/>
          </p:cNvSpPr>
          <p:nvPr>
            <p:ph type="body" idx="1"/>
          </p:nvPr>
        </p:nvSpPr>
        <p:spPr>
          <a:xfrm>
            <a:off x="516467" y="1634565"/>
            <a:ext cx="8161800" cy="46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CH" sz="2000" b="1" dirty="0"/>
              <a:t>Vereinsjubiläen 2022</a:t>
            </a:r>
            <a:endParaRPr sz="1400" dirty="0"/>
          </a:p>
          <a:p>
            <a:pPr marL="714375" lvl="1" indent="-369887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</a:pPr>
            <a:r>
              <a:rPr lang="de-CH" sz="1800" dirty="0"/>
              <a:t>FR Wegenstetten</a:t>
            </a:r>
            <a:endParaRPr sz="1800" dirty="0"/>
          </a:p>
          <a:p>
            <a:pPr marL="714375" lvl="1" indent="-369887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</a:pPr>
            <a:r>
              <a:rPr lang="de-CH" sz="1800" dirty="0"/>
              <a:t>DR Obermumpf</a:t>
            </a:r>
            <a:endParaRPr sz="1800" dirty="0"/>
          </a:p>
          <a:p>
            <a:pPr marL="714375" lvl="1" indent="-369887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▪"/>
            </a:pPr>
            <a:r>
              <a:rPr lang="de-CH" sz="1800" dirty="0" err="1"/>
              <a:t>Kutu</a:t>
            </a:r>
            <a:r>
              <a:rPr lang="de-CH" sz="1800" dirty="0"/>
              <a:t> Fricktal</a:t>
            </a:r>
            <a:endParaRPr sz="1800" dirty="0"/>
          </a:p>
          <a:p>
            <a:pPr marL="714375" lvl="1" indent="-369887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</a:pPr>
            <a:r>
              <a:rPr lang="de-CH" sz="1800" dirty="0"/>
              <a:t>FR Wittnau</a:t>
            </a:r>
            <a:endParaRPr dirty="0"/>
          </a:p>
          <a:p>
            <a:pPr marL="714375" lvl="1" indent="-369887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</a:pPr>
            <a:r>
              <a:rPr lang="de-CH" sz="1800" dirty="0"/>
              <a:t>FR Sulz</a:t>
            </a:r>
          </a:p>
          <a:p>
            <a:pPr marL="344488" lvl="1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dirty="0"/>
          </a:p>
          <a:p>
            <a:pPr marL="342900" lvl="0" indent="-2286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</p:txBody>
      </p:sp>
      <p:sp>
        <p:nvSpPr>
          <p:cNvPr id="305" name="Google Shape;305;g126243d8c07_0_0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00" cy="13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28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126243d8c07_0_7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70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7. Verschiedenes</a:t>
            </a:r>
            <a:endParaRPr/>
          </a:p>
        </p:txBody>
      </p:sp>
      <p:sp>
        <p:nvSpPr>
          <p:cNvPr id="312" name="Google Shape;312;g126243d8c07_0_7"/>
          <p:cNvSpPr txBox="1">
            <a:spLocks noGrp="1"/>
          </p:cNvSpPr>
          <p:nvPr>
            <p:ph type="body" idx="1"/>
          </p:nvPr>
        </p:nvSpPr>
        <p:spPr>
          <a:xfrm>
            <a:off x="516467" y="1634565"/>
            <a:ext cx="8161800" cy="46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CH" sz="2000" b="1" dirty="0"/>
              <a:t>Finanzielle Unterstützung seitens KTVF</a:t>
            </a:r>
            <a:endParaRPr sz="1400" dirty="0"/>
          </a:p>
          <a:p>
            <a:pPr marL="714375" lvl="1" indent="-369887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</a:pPr>
            <a:r>
              <a:rPr lang="de-CH" sz="1800" dirty="0"/>
              <a:t>Antrag bei Anlass mit Defizit muss an Vorstand gestellt werden </a:t>
            </a:r>
            <a:endParaRPr sz="1800" dirty="0"/>
          </a:p>
          <a:p>
            <a:pPr marL="714375" lvl="1" indent="-369887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▪"/>
            </a:pPr>
            <a:r>
              <a:rPr lang="de-CH" sz="1800" dirty="0"/>
              <a:t>KTVF gibt keine generelle Risikogarantie</a:t>
            </a:r>
            <a:endParaRPr sz="1800" dirty="0"/>
          </a:p>
          <a:p>
            <a:pPr marL="714375" lvl="1" indent="-369887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▪"/>
            </a:pPr>
            <a:r>
              <a:rPr lang="de-CH" sz="1800" dirty="0"/>
              <a:t>Unterstützung Fixbetrag für </a:t>
            </a:r>
            <a:r>
              <a:rPr lang="de-CH" sz="1800" dirty="0" err="1"/>
              <a:t>Uebernahme</a:t>
            </a:r>
            <a:r>
              <a:rPr lang="de-CH" sz="1800" dirty="0"/>
              <a:t> von Veranstaltungen des KTVF ab 2022:</a:t>
            </a: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rPr lang="de-CH" sz="1800" dirty="0"/>
              <a:t>         PLK Fr. 250.-</a:t>
            </a: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rPr lang="de-CH" sz="1800" dirty="0"/>
              <a:t>         DV Fr. 500.-</a:t>
            </a: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None/>
            </a:pPr>
            <a:endParaRPr sz="1800" dirty="0"/>
          </a:p>
        </p:txBody>
      </p:sp>
      <p:sp>
        <p:nvSpPr>
          <p:cNvPr id="313" name="Google Shape;313;g126243d8c07_0_7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00" cy="13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29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3. Informationen STV</a:t>
            </a:r>
            <a:endParaRPr/>
          </a:p>
        </p:txBody>
      </p:sp>
      <p:sp>
        <p:nvSpPr>
          <p:cNvPr id="81" name="Google Shape;81;p3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3</a:t>
            </a:fld>
            <a:endParaRPr/>
          </a:p>
        </p:txBody>
      </p:sp>
      <p:sp>
        <p:nvSpPr>
          <p:cNvPr id="82" name="Google Shape;82;p3"/>
          <p:cNvSpPr txBox="1">
            <a:spLocks noGrp="1"/>
          </p:cNvSpPr>
          <p:nvPr>
            <p:ph type="body" idx="1"/>
          </p:nvPr>
        </p:nvSpPr>
        <p:spPr>
          <a:xfrm>
            <a:off x="491066" y="1472062"/>
            <a:ext cx="8315555" cy="4645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CH" sz="2000" b="1" dirty="0"/>
              <a:t>Termine:</a:t>
            </a:r>
            <a:endParaRPr sz="1400" dirty="0"/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b="1" dirty="0"/>
              <a:t>Schweizer Meisterschaften Vereinsturnen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dirty="0"/>
              <a:t>3./4. September in Zug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b="1" dirty="0"/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b="1" dirty="0"/>
              <a:t>Schweizer Meisterschaften Vereinsturnen Jugend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dirty="0"/>
              <a:t>am 3./4. Dezember in Lausanne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b="1" dirty="0"/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b="1" dirty="0"/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b="1" dirty="0"/>
              <a:t>Schweizer Meisterschaften Aerobic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de-CH" dirty="0"/>
              <a:t>22./23. Oktober in Pfäffikon SZ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dirty="0"/>
              <a:t>	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3. Informationen STV</a:t>
            </a:r>
            <a:endParaRPr/>
          </a:p>
        </p:txBody>
      </p:sp>
      <p:sp>
        <p:nvSpPr>
          <p:cNvPr id="93" name="Google Shape;93;p4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4</a:t>
            </a:fld>
            <a:endParaRPr/>
          </a:p>
        </p:txBody>
      </p:sp>
      <p:sp>
        <p:nvSpPr>
          <p:cNvPr id="94" name="Google Shape;94;p4"/>
          <p:cNvSpPr txBox="1">
            <a:spLocks noGrp="1"/>
          </p:cNvSpPr>
          <p:nvPr>
            <p:ph type="body" idx="1"/>
          </p:nvPr>
        </p:nvSpPr>
        <p:spPr>
          <a:xfrm>
            <a:off x="491066" y="1471612"/>
            <a:ext cx="8315555" cy="2452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CH" sz="2000" b="1" dirty="0"/>
              <a:t>Termine:</a:t>
            </a:r>
            <a:endParaRPr sz="1400" dirty="0"/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b="1" dirty="0"/>
              <a:t>Schweizer Final Leichtathletik-Mannschafts-Mehrkampf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dirty="0"/>
              <a:t>27. August in Adliswil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b="1" dirty="0"/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dirty="0"/>
              <a:t>	</a:t>
            </a:r>
            <a:endParaRPr dirty="0"/>
          </a:p>
        </p:txBody>
      </p:sp>
      <p:sp>
        <p:nvSpPr>
          <p:cNvPr id="96" name="Google Shape;96;p4"/>
          <p:cNvSpPr txBox="1"/>
          <p:nvPr/>
        </p:nvSpPr>
        <p:spPr>
          <a:xfrm>
            <a:off x="507576" y="4109085"/>
            <a:ext cx="8315555" cy="2452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de-CH" sz="20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Internationale Anlässe: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lang="de-CH" sz="18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EUROGYM 2022 in Neuenburg 7. -15. Juli</a:t>
            </a:r>
            <a:endParaRPr sz="1800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lang="de-CH" sz="18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Turnerischer Grossanlass mit über 3000 TU/TI </a:t>
            </a:r>
            <a:br>
              <a:rPr lang="de-CH" sz="18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de-CH" sz="18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erstmals in der Schweiz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lang="de-CH" sz="18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Alle Informationen unter: </a:t>
            </a:r>
            <a:r>
              <a:rPr lang="de-CH" sz="1800" b="0" i="0" u="sng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www.eurogym2022.ch</a:t>
            </a:r>
            <a:endParaRPr sz="1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endParaRPr sz="1800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lang="de-CH" sz="18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	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5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3. Informationen STV</a:t>
            </a:r>
            <a:endParaRPr/>
          </a:p>
        </p:txBody>
      </p:sp>
      <p:sp>
        <p:nvSpPr>
          <p:cNvPr id="103" name="Google Shape;103;p5"/>
          <p:cNvSpPr txBox="1">
            <a:spLocks noGrp="1"/>
          </p:cNvSpPr>
          <p:nvPr>
            <p:ph type="body" idx="1"/>
          </p:nvPr>
        </p:nvSpPr>
        <p:spPr>
          <a:xfrm>
            <a:off x="516467" y="1516007"/>
            <a:ext cx="8161866" cy="4645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CH" sz="2000" b="1" dirty="0"/>
              <a:t>J+S Agenda 2025:«Jugend + Sport» wird ausgeweitet und gestärkt</a:t>
            </a:r>
            <a:endParaRPr sz="1400" dirty="0"/>
          </a:p>
          <a:p>
            <a:pPr marL="3429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</a:pPr>
            <a:r>
              <a:rPr lang="de-CH" sz="1800" dirty="0"/>
              <a:t>Fördergefäss «J+S-Lager» neu auch für Sportvereine und weitere Organisationen geöffnet</a:t>
            </a:r>
            <a:endParaRPr dirty="0"/>
          </a:p>
          <a:p>
            <a:pPr marL="3429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</a:pPr>
            <a:r>
              <a:rPr lang="de-CH" sz="1800" dirty="0"/>
              <a:t>Neue Möglichkeiten für virtuelle Kursformate werden geschaffen für multimediale Lernmedien und virtuelle Kurse</a:t>
            </a:r>
            <a:endParaRPr dirty="0"/>
          </a:p>
          <a:p>
            <a:pPr marL="342900" lvl="0" indent="-2286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b="1" dirty="0"/>
          </a:p>
        </p:txBody>
      </p:sp>
      <p:sp>
        <p:nvSpPr>
          <p:cNvPr id="104" name="Google Shape;104;p5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/>
              <a:t>3. Informationen ATV</a:t>
            </a:r>
            <a:endParaRPr/>
          </a:p>
        </p:txBody>
      </p:sp>
      <p:sp>
        <p:nvSpPr>
          <p:cNvPr id="111" name="Google Shape;111;p6"/>
          <p:cNvSpPr txBox="1">
            <a:spLocks noGrp="1"/>
          </p:cNvSpPr>
          <p:nvPr>
            <p:ph type="body" idx="1"/>
          </p:nvPr>
        </p:nvSpPr>
        <p:spPr>
          <a:xfrm>
            <a:off x="359229" y="1502229"/>
            <a:ext cx="8656561" cy="4712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CH" sz="2000" b="1" dirty="0"/>
              <a:t>Projekt 1418coach</a:t>
            </a:r>
            <a:endParaRPr sz="1400" dirty="0"/>
          </a:p>
          <a:p>
            <a:pPr marL="3429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</a:pPr>
            <a:r>
              <a:rPr lang="de-CH" sz="1800" dirty="0"/>
              <a:t>Lanciert 2019 vom Kanton Aargau zur Förderung des Leiternachwuchses</a:t>
            </a:r>
            <a:endParaRPr dirty="0"/>
          </a:p>
          <a:p>
            <a:pPr marL="3429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</a:pPr>
            <a:r>
              <a:rPr lang="de-CH" sz="1800" dirty="0"/>
              <a:t>Möglichkeit für 14- bis 18-Jährige sich zu Hilfsleiterinnen und -leitern ausbilden zu lassen</a:t>
            </a:r>
            <a:endParaRPr dirty="0"/>
          </a:p>
          <a:p>
            <a:pPr marL="3429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</a:pPr>
            <a:r>
              <a:rPr lang="de-CH" sz="1800" dirty="0"/>
              <a:t>Das Projekt 1418coach besteht aus drei Bausteinen:</a:t>
            </a:r>
            <a:endParaRPr dirty="0"/>
          </a:p>
          <a:p>
            <a:pPr marL="714375" lvl="1" indent="-369888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/>
              <a:t>Ausbildung: Kostenloses spezifisches Ausbildungswochenende</a:t>
            </a:r>
            <a:endParaRPr dirty="0"/>
          </a:p>
          <a:p>
            <a:pPr marL="714375" lvl="1" indent="-369888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/>
              <a:t>Götti/Gotti-System: Eingliederung ins Leiterteam</a:t>
            </a:r>
            <a:endParaRPr dirty="0"/>
          </a:p>
          <a:p>
            <a:pPr marL="714375" lvl="1" indent="-369888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de-CH" sz="1800" dirty="0"/>
              <a:t>Unterstützungsbeiträge: 7.- pro Training, 5.- pro Wettkampf</a:t>
            </a:r>
            <a:endParaRPr dirty="0"/>
          </a:p>
          <a:p>
            <a:pPr marL="342900" lvl="0" indent="-3429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</a:pPr>
            <a:r>
              <a:rPr lang="de-CH" sz="1800" dirty="0"/>
              <a:t>Das Pilotprojekt ist vorerst bis Ende 2023 bewilligt.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CH" sz="2000" b="1" dirty="0"/>
              <a:t>Leihmaterial</a:t>
            </a:r>
            <a:endParaRPr sz="1400" dirty="0"/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e-CH" sz="1800" dirty="0"/>
              <a:t>Für ATV-Mitglieder kostenlos (T-BOW, Balance Pad, Kin-Ball </a:t>
            </a:r>
            <a:r>
              <a:rPr lang="de-CH" sz="1800" dirty="0" err="1"/>
              <a:t>uvm</a:t>
            </a:r>
            <a:r>
              <a:rPr lang="de-CH" sz="1800" dirty="0"/>
              <a:t>.)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b="1" dirty="0"/>
          </a:p>
          <a:p>
            <a:pPr marL="342900" lvl="0" indent="-2286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</p:txBody>
      </p:sp>
      <p:sp>
        <p:nvSpPr>
          <p:cNvPr id="112" name="Google Shape;112;p6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8"/>
          <p:cNvSpPr txBox="1">
            <a:spLocks noGrp="1"/>
          </p:cNvSpPr>
          <p:nvPr>
            <p:ph type="title"/>
          </p:nvPr>
        </p:nvSpPr>
        <p:spPr>
          <a:xfrm>
            <a:off x="508000" y="368300"/>
            <a:ext cx="668655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CH" dirty="0"/>
              <a:t>3. Informationen ATV</a:t>
            </a:r>
            <a:endParaRPr dirty="0"/>
          </a:p>
        </p:txBody>
      </p:sp>
      <p:sp>
        <p:nvSpPr>
          <p:cNvPr id="119" name="Google Shape;119;p8"/>
          <p:cNvSpPr txBox="1">
            <a:spLocks noGrp="1"/>
          </p:cNvSpPr>
          <p:nvPr>
            <p:ph type="sldNum" idx="12"/>
          </p:nvPr>
        </p:nvSpPr>
        <p:spPr>
          <a:xfrm>
            <a:off x="7685088" y="6519863"/>
            <a:ext cx="936625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de-CH"/>
              <a:t>Seite </a:t>
            </a:r>
            <a:fld id="{00000000-1234-1234-1234-123412341234}" type="slidenum">
              <a:rPr lang="de-CH"/>
              <a:t>7</a:t>
            </a:fld>
            <a:endParaRPr/>
          </a:p>
        </p:txBody>
      </p:sp>
      <p:sp>
        <p:nvSpPr>
          <p:cNvPr id="120" name="Google Shape;120;p8"/>
          <p:cNvSpPr txBox="1"/>
          <p:nvPr/>
        </p:nvSpPr>
        <p:spPr>
          <a:xfrm>
            <a:off x="440765" y="1481586"/>
            <a:ext cx="7725182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de-CH"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</a:br>
            <a:endParaRPr sz="1200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1" name="Google Shape;121;p8"/>
          <p:cNvSpPr txBox="1"/>
          <p:nvPr/>
        </p:nvSpPr>
        <p:spPr>
          <a:xfrm>
            <a:off x="373789" y="1397715"/>
            <a:ext cx="7077600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Turnzentrum Aargau:</a:t>
            </a:r>
          </a:p>
          <a:p>
            <a:pPr lvl="1">
              <a:buClr>
                <a:schemeClr val="dk1"/>
              </a:buClr>
              <a:buSzPts val="1800"/>
              <a:buFont typeface="Noto Sans Symbols"/>
            </a:pPr>
            <a:endParaRPr lang="de-DE" sz="1800" dirty="0">
              <a:solidFill>
                <a:schemeClr val="dk1"/>
              </a:solidFill>
              <a:latin typeface="Verdana"/>
              <a:ea typeface="Verdana"/>
              <a:sym typeface="Verdana"/>
            </a:endParaRPr>
          </a:p>
          <a:p>
            <a:pPr marL="285750" lvl="1" indent="-285750"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</a:pPr>
            <a:r>
              <a:rPr lang="de-DE" sz="18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Spatenstich am 22.09.21 / Eröffnung Ende 2022</a:t>
            </a:r>
          </a:p>
          <a:p>
            <a:pPr marL="285750" lvl="1" indent="-285750"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</a:pPr>
            <a:r>
              <a:rPr lang="de-DE" sz="18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Kosten von rund 14 Mio. Franken / Eigenfinanzierung durch ATV mit 2 Mio. Franken</a:t>
            </a:r>
          </a:p>
          <a:p>
            <a:pPr marL="285750" lvl="1" indent="-285750"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</a:pPr>
            <a:r>
              <a:rPr lang="de-DE" sz="18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Hallennutzung für Breitensport möglich</a:t>
            </a:r>
          </a:p>
          <a:p>
            <a:pPr marL="285750" lvl="1" indent="-285750"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</a:pPr>
            <a:r>
              <a:rPr lang="de-DE" sz="18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https://turnzentrum-aargau.ch/</a:t>
            </a:r>
          </a:p>
          <a:p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2782BC-FC63-40DC-A8F9-B653BB1B2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3. Informationen ATV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26DE27-5726-4085-A6F0-392D4B0D9F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71500" lvl="1" indent="0">
              <a:buNone/>
            </a:pPr>
            <a:r>
              <a:rPr lang="de-DE" sz="1600" b="1" dirty="0" err="1">
                <a:latin typeface="Verdana" panose="020B0604030504040204" pitchFamily="34" charset="0"/>
                <a:ea typeface="Verdana" panose="020B0604030504040204" pitchFamily="34" charset="0"/>
              </a:rPr>
              <a:t>TURNovation</a:t>
            </a:r>
            <a:r>
              <a:rPr lang="de-DE" sz="1600" b="1" dirty="0">
                <a:latin typeface="Verdana" panose="020B0604030504040204" pitchFamily="34" charset="0"/>
                <a:ea typeface="Verdana" panose="020B0604030504040204" pitchFamily="34" charset="0"/>
              </a:rPr>
              <a:t> (01.April – 31. Mai) </a:t>
            </a:r>
          </a:p>
          <a:p>
            <a:pPr lvl="1"/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</a:rPr>
              <a:t>Digitaler Wettkampf, bei dem Vereine Meter &amp; Punkte sammeln können</a:t>
            </a:r>
          </a:p>
          <a:p>
            <a:pPr lvl="1"/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</a:rPr>
              <a:t>Zusätzlich auch ein „Kampf der Kantone“</a:t>
            </a:r>
          </a:p>
          <a:p>
            <a:pPr lvl="1"/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</a:rPr>
              <a:t>Meterchallenge: Meter sammeln im Leichtathletik</a:t>
            </a:r>
          </a:p>
          <a:p>
            <a:pPr lvl="1"/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</a:rPr>
              <a:t>Spielechallenge: Fachtest, Spieltest, </a:t>
            </a:r>
            <a:r>
              <a:rPr lang="de-DE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Spielparcour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</a:rPr>
              <a:t>, Steinheben</a:t>
            </a:r>
          </a:p>
          <a:p>
            <a:pPr lvl="1"/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</a:rPr>
              <a:t>Teilnahmegebühr von 5.- pro </a:t>
            </a:r>
            <a:r>
              <a:rPr lang="de-DE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TurnerIn</a:t>
            </a:r>
            <a:endParaRPr lang="de-D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/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https://turnovation.ch</a:t>
            </a:r>
            <a:endParaRPr lang="de-D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686F4B5-D0AE-46E6-9713-D6DCF9262F9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Seite </a:t>
            </a:r>
            <a:fld id="{00000000-1234-1234-1234-123412341234}" type="slidenum">
              <a:rPr lang="de-CH" smtClean="0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44109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1B23E2-FC69-4D98-B052-7B7F1738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3. Informationen ATV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2FC2CE2-3520-47B2-8D7B-F9A338413F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de-DE" sz="1800" b="1" dirty="0"/>
              <a:t>Parkour</a:t>
            </a:r>
          </a:p>
          <a:p>
            <a:pPr lvl="1"/>
            <a:r>
              <a:rPr lang="de-DE" sz="1800" dirty="0"/>
              <a:t>Vermehrt Ausbildungen / Kurse / Anlässe</a:t>
            </a:r>
          </a:p>
          <a:p>
            <a:pPr lvl="1"/>
            <a:r>
              <a:rPr lang="de-DE" sz="1800" dirty="0"/>
              <a:t>https://www.turnsport.ag/parkour/</a:t>
            </a:r>
          </a:p>
          <a:p>
            <a:pPr marL="114300" indent="0">
              <a:buNone/>
            </a:pPr>
            <a:r>
              <a:rPr lang="de-DE" sz="1800" b="1" dirty="0"/>
              <a:t>Swiss Sport Integrity</a:t>
            </a:r>
          </a:p>
          <a:p>
            <a:pPr lvl="1"/>
            <a:r>
              <a:rPr lang="de-DE" sz="1800" dirty="0"/>
              <a:t>Zentrale Melde- und Untersuchungsstelle für </a:t>
            </a:r>
            <a:r>
              <a:rPr lang="de-DE" sz="1800" dirty="0" err="1"/>
              <a:t>Ethikverstösse</a:t>
            </a:r>
            <a:r>
              <a:rPr lang="de-DE" sz="1800" dirty="0"/>
              <a:t> im Sport (seit 01.01.22) </a:t>
            </a:r>
          </a:p>
          <a:p>
            <a:pPr lvl="1"/>
            <a:r>
              <a:rPr lang="de-DE" sz="1800" dirty="0"/>
              <a:t>Schutz für Athletinnen und Athleten</a:t>
            </a:r>
          </a:p>
          <a:p>
            <a:pPr lvl="1"/>
            <a:r>
              <a:rPr lang="de-DE" sz="1800" dirty="0"/>
              <a:t>Meldeportal für BeobachterInnen / Betroffene</a:t>
            </a:r>
          </a:p>
          <a:p>
            <a:pPr lvl="1"/>
            <a:r>
              <a:rPr lang="de-DE" sz="1800" dirty="0"/>
              <a:t>Ethik im Sport</a:t>
            </a:r>
          </a:p>
          <a:p>
            <a:pPr lvl="1"/>
            <a:r>
              <a:rPr lang="de-DE" sz="1800" dirty="0"/>
              <a:t>Anti-Doping</a:t>
            </a:r>
          </a:p>
          <a:p>
            <a:pPr lvl="1"/>
            <a:r>
              <a:rPr lang="de-DE" sz="1800" dirty="0"/>
              <a:t>Jugend: Cool and Clean</a:t>
            </a:r>
          </a:p>
          <a:p>
            <a:pPr lvl="1"/>
            <a:r>
              <a:rPr lang="de-DE" sz="1800" dirty="0"/>
              <a:t>https://www.sportintegrity.ch</a:t>
            </a:r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97ED3E2-18E9-4951-A5AE-8B11E6262CE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Seite </a:t>
            </a:r>
            <a:fld id="{00000000-1234-1234-1234-123412341234}" type="slidenum">
              <a:rPr lang="de-CH" smtClean="0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26785412"/>
      </p:ext>
    </p:extLst>
  </p:cSld>
  <p:clrMapOvr>
    <a:masterClrMapping/>
  </p:clrMapOvr>
</p:sld>
</file>

<file path=ppt/theme/theme1.xml><?xml version="1.0" encoding="utf-8"?>
<a:theme xmlns:a="http://schemas.openxmlformats.org/drawingml/2006/main" name="D-FeldschlosschenTemplate">
  <a:themeElements>
    <a:clrScheme name="D-FeldschlosschenTemplate 4">
      <a:dk1>
        <a:srgbClr val="000000"/>
      </a:dk1>
      <a:lt1>
        <a:srgbClr val="FFFFFF"/>
      </a:lt1>
      <a:dk2>
        <a:srgbClr val="003E72"/>
      </a:dk2>
      <a:lt2>
        <a:srgbClr val="E2001A"/>
      </a:lt2>
      <a:accent1>
        <a:srgbClr val="BD9C2E"/>
      </a:accent1>
      <a:accent2>
        <a:srgbClr val="004A99"/>
      </a:accent2>
      <a:accent3>
        <a:srgbClr val="FFFFFF"/>
      </a:accent3>
      <a:accent4>
        <a:srgbClr val="000000"/>
      </a:accent4>
      <a:accent5>
        <a:srgbClr val="DBCBAD"/>
      </a:accent5>
      <a:accent6>
        <a:srgbClr val="00428A"/>
      </a:accent6>
      <a:hlink>
        <a:srgbClr val="003E72"/>
      </a:hlink>
      <a:folHlink>
        <a:srgbClr val="004A8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1620</Words>
  <Application>Microsoft Macintosh PowerPoint</Application>
  <PresentationFormat>Bildschirmpräsentation (4:3)</PresentationFormat>
  <Paragraphs>289</Paragraphs>
  <Slides>29</Slides>
  <Notes>27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29</vt:i4>
      </vt:variant>
    </vt:vector>
  </HeadingPairs>
  <TitlesOfParts>
    <vt:vector size="33" baseType="lpstr">
      <vt:lpstr>Arial</vt:lpstr>
      <vt:lpstr>Noto Sans Symbols</vt:lpstr>
      <vt:lpstr>Verdana</vt:lpstr>
      <vt:lpstr>D-FeldschlosschenTemplate</vt:lpstr>
      <vt:lpstr>Herzlich Willkommen  PräsidentInnen und LeiterInnen Konferenz PLK  Eiken - 27. April 2022</vt:lpstr>
      <vt:lpstr>Agenda</vt:lpstr>
      <vt:lpstr>3. Informationen STV</vt:lpstr>
      <vt:lpstr>3. Informationen STV</vt:lpstr>
      <vt:lpstr>3. Informationen STV</vt:lpstr>
      <vt:lpstr>3. Informationen ATV</vt:lpstr>
      <vt:lpstr>3. Informationen ATV</vt:lpstr>
      <vt:lpstr>3. Informationen ATV</vt:lpstr>
      <vt:lpstr>3. Informationen ATV</vt:lpstr>
      <vt:lpstr>3. Informationen ATV</vt:lpstr>
      <vt:lpstr>PowerPoint-Präsentation</vt:lpstr>
      <vt:lpstr>Kantonalturnfest 2022 Wettingen</vt:lpstr>
      <vt:lpstr>Kreisturnfest Lupfig-Scherz 2023</vt:lpstr>
      <vt:lpstr>Regionalturnfest Sulz-Laufenburg 2024</vt:lpstr>
      <vt:lpstr>6. Informationen und Anträge  aus den Ressorts  </vt:lpstr>
      <vt:lpstr>6. Informationen und Anträge  aus den Ressorts  </vt:lpstr>
      <vt:lpstr>6. Informationen und Anträge  aus den Ressorts </vt:lpstr>
      <vt:lpstr>6. Informationen und Anträge  aus den Ressorts </vt:lpstr>
      <vt:lpstr>6. Informationen und Anträge  aus den Ressorts </vt:lpstr>
      <vt:lpstr>6. Informationen und Anträge  aus den Ressorts </vt:lpstr>
      <vt:lpstr>6. Informationen und Anträge  aus den Ressorts </vt:lpstr>
      <vt:lpstr>6. Informationen und Anträge  aus den Ressorts </vt:lpstr>
      <vt:lpstr>6. Informationen und Anträge  aus den Ressorts </vt:lpstr>
      <vt:lpstr>6. Informationen und Anträge  aus den Ressorts </vt:lpstr>
      <vt:lpstr>6. Informationen und Anträge  aus den Ressorts </vt:lpstr>
      <vt:lpstr>6. Vorstellen neue Mitglieder  </vt:lpstr>
      <vt:lpstr>7. Verschiedenes</vt:lpstr>
      <vt:lpstr>7. Verschiedenes</vt:lpstr>
      <vt:lpstr>7. Verschiedenes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Herzlich Willkommen  PräsidentInnen und LeiterInnen Konferenz PLK  Eiken - 27. April 2022</dc:title>
  <dc:creator>CHPFEFRA</dc:creator>
  <cp:lastModifiedBy>Schmid Alexandra 2 (s)</cp:lastModifiedBy>
  <cp:revision>8</cp:revision>
  <dcterms:created xsi:type="dcterms:W3CDTF">2008-11-24T15:42:39Z</dcterms:created>
  <dcterms:modified xsi:type="dcterms:W3CDTF">2022-10-02T14:17:12Z</dcterms:modified>
</cp:coreProperties>
</file>